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2" r:id="rId3"/>
    <p:sldId id="269" r:id="rId4"/>
    <p:sldId id="281" r:id="rId5"/>
    <p:sldId id="282" r:id="rId6"/>
    <p:sldId id="258" r:id="rId7"/>
    <p:sldId id="257" r:id="rId8"/>
    <p:sldId id="259" r:id="rId9"/>
    <p:sldId id="260" r:id="rId10"/>
    <p:sldId id="270" r:id="rId11"/>
    <p:sldId id="261" r:id="rId12"/>
    <p:sldId id="274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3" r:id="rId21"/>
    <p:sldId id="271" r:id="rId22"/>
    <p:sldId id="275" r:id="rId23"/>
    <p:sldId id="276" r:id="rId24"/>
    <p:sldId id="277" r:id="rId25"/>
    <p:sldId id="278" r:id="rId26"/>
    <p:sldId id="280" r:id="rId27"/>
    <p:sldId id="279" r:id="rId28"/>
  </p:sldIdLst>
  <p:sldSz cx="9144000" cy="6858000" type="screen4x3"/>
  <p:notesSz cx="6858000" cy="9144000"/>
  <p:custDataLst>
    <p:tags r:id="rId3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58B9-90CF-44CB-94C2-B97D68CCB5EF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052E-C544-4B59-8FB6-C4C57011F9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Vertikální analýza - co jsou pro nás důležité sociální sítě a kde jsou naši potenciální zákazníci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Apache_HTTP_Server" TargetMode="External"/><Relationship Id="rId3" Type="http://schemas.openxmlformats.org/officeDocument/2006/relationships/hyperlink" Target="http://cs.wikipedia.org/wiki/PEAR" TargetMode="External"/><Relationship Id="rId7" Type="http://schemas.openxmlformats.org/officeDocument/2006/relationships/hyperlink" Target="http://cs.wikipedia.org/wiki/Java" TargetMode="External"/><Relationship Id="rId2" Type="http://schemas.openxmlformats.org/officeDocument/2006/relationships/hyperlink" Target="http://cs.wikipedia.org/wiki/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MySQL" TargetMode="External"/><Relationship Id="rId5" Type="http://schemas.openxmlformats.org/officeDocument/2006/relationships/hyperlink" Target="http://cs.wikipedia.org/wiki/ImageMagick" TargetMode="External"/><Relationship Id="rId4" Type="http://schemas.openxmlformats.org/officeDocument/2006/relationships/hyperlink" Target="http://cs.wikipedia.org/wiki/Perl" TargetMode="External"/><Relationship Id="rId9" Type="http://schemas.openxmlformats.org/officeDocument/2006/relationships/hyperlink" Target="http://cs.wikipedia.org/wiki/Adobe_Flash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twitt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Sociální sítě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7582" y="2564904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Twitter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2011 </a:t>
            </a:r>
          </a:p>
          <a:p>
            <a:pPr lvl="1"/>
            <a:r>
              <a:rPr lang="cs-CZ" dirty="0" smtClean="0"/>
              <a:t>denně 140 milionů </a:t>
            </a:r>
            <a:r>
              <a:rPr lang="cs-CZ" dirty="0" err="1" smtClean="0"/>
              <a:t>tweetů</a:t>
            </a:r>
            <a:endParaRPr lang="cs-CZ" dirty="0" smtClean="0"/>
          </a:p>
          <a:p>
            <a:pPr lvl="1"/>
            <a:r>
              <a:rPr lang="cs-CZ" dirty="0" smtClean="0"/>
              <a:t>Miliarda za týden</a:t>
            </a:r>
          </a:p>
          <a:p>
            <a:pPr lvl="1"/>
            <a:r>
              <a:rPr lang="cs-CZ" dirty="0" smtClean="0"/>
              <a:t>Rekord – 6939 </a:t>
            </a:r>
            <a:r>
              <a:rPr lang="cs-CZ" dirty="0" err="1" smtClean="0"/>
              <a:t>tweetů</a:t>
            </a:r>
            <a:r>
              <a:rPr lang="cs-CZ" dirty="0" smtClean="0"/>
              <a:t> za sekundu</a:t>
            </a:r>
          </a:p>
          <a:p>
            <a:r>
              <a:rPr lang="cs-CZ" dirty="0" smtClean="0"/>
              <a:t>2012 – 500 mil. Uživatelů (ale jen část je aktivních)</a:t>
            </a:r>
          </a:p>
          <a:p>
            <a:r>
              <a:rPr lang="cs-CZ" dirty="0" smtClean="0"/>
              <a:t>ČR – asi 100 tisíc uživatelů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Facebook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2011 – 700 mil. uživatelů</a:t>
            </a:r>
          </a:p>
          <a:p>
            <a:r>
              <a:rPr lang="cs-CZ" dirty="0" smtClean="0"/>
              <a:t>Září 2012 – miliarda</a:t>
            </a:r>
          </a:p>
          <a:p>
            <a:r>
              <a:rPr lang="cs-CZ" dirty="0" smtClean="0"/>
              <a:t>Textový oproti </a:t>
            </a:r>
            <a:r>
              <a:rPr lang="cs-CZ" dirty="0" err="1" smtClean="0"/>
              <a:t>MySpace</a:t>
            </a:r>
            <a:endParaRPr lang="cs-CZ" dirty="0" smtClean="0"/>
          </a:p>
          <a:p>
            <a:r>
              <a:rPr lang="cs-CZ" dirty="0" smtClean="0"/>
              <a:t>Požadovaná skutečná identita uživatele</a:t>
            </a:r>
          </a:p>
          <a:p>
            <a:r>
              <a:rPr lang="cs-CZ" dirty="0" smtClean="0"/>
              <a:t>Nákladově orientovaný – americký trh – v podmínkách používání řada ustanovení poplatných americkému právu</a:t>
            </a:r>
          </a:p>
          <a:p>
            <a:pPr lvl="1"/>
            <a:r>
              <a:rPr lang="cs-CZ" dirty="0" smtClean="0"/>
              <a:t>Příklad. Zákaz používání </a:t>
            </a:r>
            <a:r>
              <a:rPr lang="cs-CZ" dirty="0" err="1" smtClean="0"/>
              <a:t>screenshotů</a:t>
            </a:r>
            <a:r>
              <a:rPr lang="cs-CZ" dirty="0" smtClean="0"/>
              <a:t> z FB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Facebook</a:t>
            </a:r>
            <a:r>
              <a:rPr lang="cs-CZ" dirty="0" smtClean="0"/>
              <a:t> technicky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Psán v PHP (</a:t>
            </a:r>
            <a:r>
              <a:rPr lang="cs-CZ" dirty="0" err="1" smtClean="0"/>
              <a:t>HipHop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PHP, do C++)</a:t>
            </a:r>
          </a:p>
          <a:p>
            <a:r>
              <a:rPr lang="cs-CZ" dirty="0" smtClean="0"/>
              <a:t>Monolitická aplikace – </a:t>
            </a:r>
            <a:r>
              <a:rPr lang="cs-CZ" dirty="0" err="1" smtClean="0"/>
              <a:t>binárka</a:t>
            </a:r>
            <a:r>
              <a:rPr lang="cs-CZ" dirty="0" smtClean="0"/>
              <a:t> 1,5 GB</a:t>
            </a:r>
          </a:p>
          <a:p>
            <a:r>
              <a:rPr lang="cs-CZ" dirty="0" smtClean="0"/>
              <a:t>15 minut </a:t>
            </a:r>
            <a:r>
              <a:rPr lang="cs-CZ" dirty="0" err="1" smtClean="0"/>
              <a:t>build</a:t>
            </a:r>
            <a:endParaRPr lang="cs-CZ" dirty="0" smtClean="0"/>
          </a:p>
          <a:p>
            <a:r>
              <a:rPr lang="cs-CZ" dirty="0" err="1" smtClean="0"/>
              <a:t>Hbase</a:t>
            </a:r>
            <a:endParaRPr lang="cs-CZ" dirty="0" smtClean="0"/>
          </a:p>
          <a:p>
            <a:r>
              <a:rPr lang="cs-CZ" dirty="0" smtClean="0"/>
              <a:t>AJAX </a:t>
            </a:r>
            <a:r>
              <a:rPr lang="cs-CZ" dirty="0" err="1" smtClean="0"/>
              <a:t>request</a:t>
            </a:r>
            <a:endParaRPr lang="cs-CZ" dirty="0" smtClean="0"/>
          </a:p>
          <a:p>
            <a:r>
              <a:rPr lang="cs-CZ" dirty="0" err="1" smtClean="0"/>
              <a:t>Requests</a:t>
            </a:r>
            <a:r>
              <a:rPr lang="cs-CZ" dirty="0" smtClean="0"/>
              <a:t> – Log </a:t>
            </a:r>
            <a:r>
              <a:rPr lang="cs-CZ" dirty="0" err="1" smtClean="0"/>
              <a:t>file</a:t>
            </a:r>
            <a:r>
              <a:rPr lang="cs-CZ" dirty="0" smtClean="0"/>
              <a:t> – pomocí </a:t>
            </a:r>
            <a:r>
              <a:rPr lang="cs-CZ" dirty="0" err="1" smtClean="0"/>
              <a:t>Scribe</a:t>
            </a:r>
            <a:endParaRPr lang="cs-CZ" dirty="0" smtClean="0"/>
          </a:p>
          <a:p>
            <a:r>
              <a:rPr lang="cs-CZ" dirty="0" err="1" smtClean="0"/>
              <a:t>Backend</a:t>
            </a:r>
            <a:r>
              <a:rPr lang="cs-CZ" dirty="0" smtClean="0"/>
              <a:t> – Java, </a:t>
            </a:r>
            <a:r>
              <a:rPr lang="cs-CZ" dirty="0" err="1" smtClean="0"/>
              <a:t>messaging</a:t>
            </a:r>
            <a:r>
              <a:rPr lang="cs-CZ" dirty="0" smtClean="0"/>
              <a:t> </a:t>
            </a:r>
            <a:r>
              <a:rPr lang="cs-CZ" dirty="0" err="1" smtClean="0"/>
              <a:t>format</a:t>
            </a:r>
            <a:r>
              <a:rPr lang="cs-CZ" dirty="0" smtClean="0"/>
              <a:t> </a:t>
            </a:r>
            <a:r>
              <a:rPr lang="cs-CZ" dirty="0" err="1" smtClean="0"/>
              <a:t>Thrift</a:t>
            </a:r>
            <a:endParaRPr lang="cs-CZ" dirty="0" smtClean="0"/>
          </a:p>
          <a:p>
            <a:r>
              <a:rPr lang="cs-CZ" dirty="0" smtClean="0"/>
              <a:t>Data </a:t>
            </a:r>
            <a:r>
              <a:rPr lang="cs-CZ" dirty="0" err="1" smtClean="0"/>
              <a:t>send</a:t>
            </a:r>
            <a:r>
              <a:rPr lang="cs-CZ" dirty="0" smtClean="0"/>
              <a:t> - </a:t>
            </a:r>
            <a:r>
              <a:rPr lang="cs-CZ" dirty="0" err="1" smtClean="0"/>
              <a:t>MapReduce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Facebook</a:t>
            </a:r>
            <a:r>
              <a:rPr lang="cs-CZ" dirty="0" smtClean="0"/>
              <a:t> pro firemní účely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každou firemní stránku musí provozovat reálná osoba (reálný účet; dříve nešlo ze správců odstranit zakladatele účtu)</a:t>
            </a:r>
          </a:p>
          <a:p>
            <a:r>
              <a:rPr lang="cs-CZ" dirty="0" smtClean="0"/>
              <a:t>na každé stránce mějte alespoň dva správce (</a:t>
            </a:r>
            <a:r>
              <a:rPr lang="cs-CZ" dirty="0" err="1" smtClean="0"/>
              <a:t>Facebook</a:t>
            </a:r>
            <a:r>
              <a:rPr lang="cs-CZ" dirty="0" smtClean="0"/>
              <a:t> obecně toleruje zřízení duplicitních účtů v případě, že je nepoužíváte na komunikaci, ale pouze na správu)</a:t>
            </a:r>
          </a:p>
          <a:p>
            <a:r>
              <a:rPr lang="cs-CZ" dirty="0" smtClean="0"/>
              <a:t>nelze napsat konkrétnímu uživateli tak, aby mu zpráva došla jako zpráva od vaší stránky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sociálních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Spojení CRM a sociální sítě</a:t>
            </a:r>
          </a:p>
          <a:p>
            <a:r>
              <a:rPr lang="cs-CZ" dirty="0" smtClean="0"/>
              <a:t>Generování </a:t>
            </a:r>
            <a:r>
              <a:rPr lang="cs-CZ" dirty="0" err="1" smtClean="0"/>
              <a:t>sales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endParaRPr lang="cs-CZ" dirty="0" smtClean="0"/>
          </a:p>
          <a:p>
            <a:pPr lvl="1"/>
            <a:r>
              <a:rPr lang="cs-CZ" dirty="0" smtClean="0"/>
              <a:t>Identifikace lidí, kteří mají zájem koupit produkt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 komunikovat plošně</a:t>
            </a:r>
          </a:p>
          <a:p>
            <a:r>
              <a:rPr lang="cs-CZ" dirty="0" smtClean="0"/>
              <a:t>Oslovení klíčových uživatelů</a:t>
            </a:r>
          </a:p>
          <a:p>
            <a:r>
              <a:rPr lang="cs-CZ" dirty="0" smtClean="0"/>
              <a:t>FB by neměl být prostor pro spam, ale prostor pro vytvoření vztahu se zákazníkem</a:t>
            </a:r>
          </a:p>
          <a:p>
            <a:pPr lvl="1"/>
            <a:r>
              <a:rPr lang="cs-CZ" smtClean="0"/>
              <a:t>Viz restaurace Pata </a:t>
            </a:r>
            <a:r>
              <a:rPr lang="cs-CZ" dirty="0" smtClean="0"/>
              <a:t>Negra</a:t>
            </a:r>
          </a:p>
          <a:p>
            <a:r>
              <a:rPr lang="cs-CZ" dirty="0" smtClean="0"/>
              <a:t>Metrikou není počet „fanoušků“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na sociálních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Nevytvoří rozhodnutí koupit!</a:t>
            </a:r>
          </a:p>
          <a:p>
            <a:r>
              <a:rPr lang="cs-CZ" dirty="0" smtClean="0"/>
              <a:t>Ale u uživatelů, kteří se </a:t>
            </a:r>
            <a:r>
              <a:rPr lang="cs-CZ" b="1" dirty="0" smtClean="0"/>
              <a:t>sami</a:t>
            </a:r>
            <a:r>
              <a:rPr lang="cs-CZ" dirty="0" smtClean="0"/>
              <a:t> rozhodli něco koupit, může podpořit koupi určité značky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sociálních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Vertikální analýza prostředí  </a:t>
            </a:r>
            <a:r>
              <a:rPr lang="cs-CZ" dirty="0" smtClean="0"/>
              <a:t>- které sítě, kde jsou zákazníci, specializovaná fóra…</a:t>
            </a:r>
          </a:p>
          <a:p>
            <a:r>
              <a:rPr lang="cs-CZ" b="1" dirty="0" smtClean="0"/>
              <a:t>Horizontální analýza jednotlivých sociálních sítí </a:t>
            </a:r>
            <a:r>
              <a:rPr lang="cs-CZ" dirty="0" smtClean="0"/>
              <a:t>- jaké jsou, kolik mají uživatelů, bonitu, potenciál, klíčoví uživatelé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horizontální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identifikovat klíčové uživatele a navázat s nimi “vztah”</a:t>
            </a:r>
          </a:p>
          <a:p>
            <a:pPr lvl="1"/>
            <a:r>
              <a:rPr lang="cs-CZ" dirty="0" smtClean="0"/>
              <a:t>vyhodnocovat konverzace a změny v konverzačních tématech</a:t>
            </a:r>
          </a:p>
          <a:p>
            <a:pPr lvl="1"/>
            <a:r>
              <a:rPr lang="cs-CZ" dirty="0" smtClean="0"/>
              <a:t>vztáhnout tyto změny vůči geografické poloze uživatele a demografii</a:t>
            </a:r>
          </a:p>
          <a:p>
            <a:pPr lvl="1"/>
            <a:r>
              <a:rPr lang="cs-CZ" dirty="0" smtClean="0"/>
              <a:t>analýza nálad (sentiment </a:t>
            </a:r>
            <a:r>
              <a:rPr lang="cs-CZ" dirty="0" err="1" smtClean="0"/>
              <a:t>analysis</a:t>
            </a:r>
            <a:r>
              <a:rPr lang="cs-CZ" dirty="0" smtClean="0"/>
              <a:t>) a jejich vyhodnocování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Stanovení téma</a:t>
            </a:r>
          </a:p>
          <a:p>
            <a:r>
              <a:rPr lang="cs-CZ" dirty="0" smtClean="0"/>
              <a:t>Nalezení skupiny</a:t>
            </a:r>
          </a:p>
          <a:p>
            <a:r>
              <a:rPr lang="cs-CZ" dirty="0" smtClean="0"/>
              <a:t>Nalezení </a:t>
            </a:r>
            <a:r>
              <a:rPr lang="cs-CZ" b="1" dirty="0" smtClean="0"/>
              <a:t>alfa uživatelů skupiny</a:t>
            </a:r>
          </a:p>
          <a:p>
            <a:pPr lvl="1"/>
            <a:r>
              <a:rPr lang="cs-CZ" dirty="0" smtClean="0"/>
              <a:t>vyhledejte, kdo o tématu hovoří (ti pro nás nejsou až tak zajímaví)</a:t>
            </a:r>
          </a:p>
          <a:p>
            <a:pPr lvl="1"/>
            <a:r>
              <a:rPr lang="cs-CZ" dirty="0" smtClean="0"/>
              <a:t>kdo k tématu nejvíce odpovídá (to jsou pravděpodobně alfa uživatelé)</a:t>
            </a:r>
          </a:p>
          <a:p>
            <a:pPr lvl="1"/>
            <a:r>
              <a:rPr lang="cs-CZ" dirty="0" smtClean="0"/>
              <a:t>kdo má nejvíce přátel, kontaktů (validuje význam alfa uživatele)</a:t>
            </a:r>
          </a:p>
          <a:p>
            <a:pPr lvl="1"/>
            <a:r>
              <a:rPr lang="cs-CZ" dirty="0" smtClean="0"/>
              <a:t>sledujte, jak na jeho reakce reagují ostatní alfa uživatelé (odstraňte excesy, diskusní trolly </a:t>
            </a:r>
            <a:r>
              <a:rPr lang="cs-CZ" dirty="0" err="1" smtClean="0"/>
              <a:t>atd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lidí, která spolu udržuje komunikaci různými prostředky</a:t>
            </a:r>
          </a:p>
          <a:p>
            <a:r>
              <a:rPr lang="cs-CZ" dirty="0" smtClean="0"/>
              <a:t>Patří tam i diskusní fóra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Sentiment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Pasivní monitoring</a:t>
            </a:r>
          </a:p>
          <a:p>
            <a:r>
              <a:rPr lang="cs-CZ" dirty="0" smtClean="0"/>
              <a:t>Aktivní monitoring </a:t>
            </a:r>
          </a:p>
          <a:p>
            <a:pPr lvl="1"/>
            <a:r>
              <a:rPr lang="cs-CZ" dirty="0" smtClean="0"/>
              <a:t>anketa, hlasování, dotazník</a:t>
            </a:r>
          </a:p>
          <a:p>
            <a:pPr lvl="1"/>
            <a:r>
              <a:rPr lang="cs-CZ" dirty="0" smtClean="0"/>
              <a:t>výsledky ankety se musí normalizovat na cílovou bázi klientů </a:t>
            </a:r>
          </a:p>
          <a:p>
            <a:pPr lvl="1"/>
            <a:r>
              <a:rPr lang="cs-CZ" dirty="0" smtClean="0"/>
              <a:t>do ankety nejdou všichni potenciální zákazníci,</a:t>
            </a:r>
          </a:p>
          <a:p>
            <a:pPr lvl="1"/>
            <a:r>
              <a:rPr lang="cs-CZ" dirty="0" smtClean="0"/>
              <a:t>účastníci mohou ovlivňovat výsledky ve svůj prospěch</a:t>
            </a:r>
          </a:p>
          <a:p>
            <a:pPr lvl="1"/>
            <a:r>
              <a:rPr lang="cs-CZ" dirty="0" smtClean="0"/>
              <a:t>znají-li výsledky předem, ovlivnění názorem většiny</a:t>
            </a:r>
          </a:p>
          <a:p>
            <a:pPr lvl="1"/>
            <a:r>
              <a:rPr lang="cs-CZ" dirty="0" smtClean="0"/>
              <a:t>Omezený rozsah voleb -&gt; nelze zjistit něco, co v anketě není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Zneužití údajů</a:t>
            </a:r>
          </a:p>
          <a:p>
            <a:r>
              <a:rPr lang="cs-CZ" dirty="0" smtClean="0"/>
              <a:t>Nemožnost některé údaje zrušit</a:t>
            </a:r>
          </a:p>
          <a:p>
            <a:r>
              <a:rPr lang="cs-CZ" dirty="0" smtClean="0"/>
              <a:t>Krádež identity</a:t>
            </a:r>
          </a:p>
          <a:p>
            <a:r>
              <a:rPr lang="cs-CZ" dirty="0" smtClean="0"/>
              <a:t>Povolení přístupu aplikacím např. při přístup na hru z </a:t>
            </a:r>
            <a:r>
              <a:rPr lang="cs-CZ" dirty="0" err="1" smtClean="0"/>
              <a:t>Facebooku</a:t>
            </a:r>
            <a:r>
              <a:rPr lang="cs-CZ" dirty="0" smtClean="0"/>
              <a:t> -&gt; aplikace pak může čerpat data z profilu</a:t>
            </a:r>
          </a:p>
          <a:p>
            <a:r>
              <a:rPr lang="cs-CZ" dirty="0" err="1" smtClean="0"/>
              <a:t>Phishing</a:t>
            </a:r>
            <a:r>
              <a:rPr lang="cs-CZ" dirty="0" smtClean="0"/>
              <a:t>, </a:t>
            </a:r>
            <a:r>
              <a:rPr lang="cs-CZ" dirty="0" err="1" smtClean="0"/>
              <a:t>botnet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Flickr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Použité technologie</a:t>
            </a:r>
          </a:p>
          <a:p>
            <a:pPr lvl="1"/>
            <a:r>
              <a:rPr lang="cs-CZ" dirty="0" smtClean="0">
                <a:hlinkClick r:id="rId2" action="ppaction://hlinkfile" tooltip="PHP"/>
              </a:rPr>
              <a:t>PHP</a:t>
            </a:r>
            <a:endParaRPr lang="cs-CZ" dirty="0" smtClean="0"/>
          </a:p>
          <a:p>
            <a:pPr lvl="1"/>
            <a:r>
              <a:rPr lang="cs-CZ" dirty="0" err="1" smtClean="0"/>
              <a:t>Smarty</a:t>
            </a:r>
            <a:r>
              <a:rPr lang="cs-CZ" dirty="0" smtClean="0"/>
              <a:t> </a:t>
            </a:r>
            <a:r>
              <a:rPr lang="cs-CZ" dirty="0" err="1" smtClean="0"/>
              <a:t>Template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endParaRPr lang="cs-CZ" dirty="0" smtClean="0"/>
          </a:p>
          <a:p>
            <a:pPr lvl="1"/>
            <a:r>
              <a:rPr lang="cs-CZ" dirty="0" smtClean="0">
                <a:hlinkClick r:id="rId3" action="ppaction://hlinkfile" tooltip="PEAR"/>
              </a:rPr>
              <a:t>PEAR</a:t>
            </a:r>
            <a:r>
              <a:rPr lang="cs-CZ" dirty="0" smtClean="0"/>
              <a:t> pro XML &amp; Email</a:t>
            </a:r>
          </a:p>
          <a:p>
            <a:pPr lvl="1"/>
            <a:r>
              <a:rPr lang="cs-CZ" dirty="0" err="1" smtClean="0">
                <a:hlinkClick r:id="rId4" action="ppaction://hlinkfile" tooltip="Perl"/>
              </a:rPr>
              <a:t>Perl</a:t>
            </a:r>
            <a:endParaRPr lang="cs-CZ" dirty="0" smtClean="0"/>
          </a:p>
          <a:p>
            <a:pPr lvl="1"/>
            <a:r>
              <a:rPr lang="cs-CZ" dirty="0" err="1" smtClean="0">
                <a:hlinkClick r:id="rId5" action="ppaction://hlinkfile" tooltip="ImageMagick"/>
              </a:rPr>
              <a:t>ImageMagick</a:t>
            </a:r>
            <a:endParaRPr lang="cs-CZ" dirty="0" smtClean="0"/>
          </a:p>
          <a:p>
            <a:pPr lvl="1"/>
            <a:r>
              <a:rPr lang="cs-CZ" dirty="0" err="1" smtClean="0">
                <a:hlinkClick r:id="rId6" action="ppaction://hlinkfile" tooltip="MySQL"/>
              </a:rPr>
              <a:t>MySQL</a:t>
            </a:r>
            <a:r>
              <a:rPr lang="cs-CZ" dirty="0" smtClean="0"/>
              <a:t> 4.0</a:t>
            </a:r>
          </a:p>
          <a:p>
            <a:pPr lvl="1"/>
            <a:r>
              <a:rPr lang="cs-CZ" dirty="0" smtClean="0">
                <a:hlinkClick r:id="rId7" action="ppaction://hlinkfile" tooltip="Java"/>
              </a:rPr>
              <a:t>Java</a:t>
            </a:r>
            <a:endParaRPr lang="cs-CZ" dirty="0" smtClean="0"/>
          </a:p>
          <a:p>
            <a:pPr lvl="1"/>
            <a:r>
              <a:rPr lang="cs-CZ" dirty="0" err="1" smtClean="0">
                <a:hlinkClick r:id="rId8" action="ppaction://hlinkfile" tooltip="Apache HTTP Server"/>
              </a:rPr>
              <a:t>Apache</a:t>
            </a:r>
            <a:r>
              <a:rPr lang="cs-CZ" dirty="0" smtClean="0">
                <a:hlinkClick r:id="rId8" action="ppaction://hlinkfile" tooltip="Apache HTTP Server"/>
              </a:rPr>
              <a:t> Web Server 2</a:t>
            </a:r>
            <a:endParaRPr lang="cs-CZ" dirty="0" smtClean="0"/>
          </a:p>
          <a:p>
            <a:pPr lvl="1"/>
            <a:r>
              <a:rPr lang="cs-CZ" dirty="0" smtClean="0">
                <a:hlinkClick r:id="rId9" action="ppaction://hlinkfile" tooltip="Adobe Flash"/>
              </a:rPr>
              <a:t>Adobe </a:t>
            </a:r>
            <a:r>
              <a:rPr lang="cs-CZ" dirty="0" err="1" smtClean="0">
                <a:hlinkClick r:id="rId9" action="ppaction://hlinkfile" tooltip="Adobe Flash"/>
              </a:rPr>
              <a:t>Flash</a:t>
            </a:r>
            <a:endParaRPr lang="cs-CZ" dirty="0" smtClean="0"/>
          </a:p>
          <a:p>
            <a:pPr lvl="1"/>
            <a:r>
              <a:rPr lang="cs-CZ" dirty="0" err="1" smtClean="0"/>
              <a:t>Fotonotes</a:t>
            </a:r>
            <a:r>
              <a:rPr lang="cs-CZ" dirty="0" smtClean="0"/>
              <a:t> pro popisek na fotografii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Tencent</a:t>
            </a:r>
            <a:r>
              <a:rPr lang="cs-CZ" dirty="0" smtClean="0"/>
              <a:t> QQ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Free instant </a:t>
            </a:r>
            <a:r>
              <a:rPr lang="cs-CZ" dirty="0" err="1" smtClean="0"/>
              <a:t>messaging</a:t>
            </a:r>
            <a:endParaRPr lang="cs-CZ" dirty="0" smtClean="0"/>
          </a:p>
          <a:p>
            <a:r>
              <a:rPr lang="cs-CZ" dirty="0" smtClean="0"/>
              <a:t>Čína</a:t>
            </a:r>
          </a:p>
          <a:p>
            <a:r>
              <a:rPr lang="cs-CZ" dirty="0" smtClean="0"/>
              <a:t>Září 2011 – 711 mil uživatelů</a:t>
            </a:r>
          </a:p>
          <a:p>
            <a:r>
              <a:rPr lang="cs-CZ" dirty="0" smtClean="0"/>
              <a:t>20.11.2012 – 176 mil. on-line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Qzone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2005</a:t>
            </a:r>
          </a:p>
          <a:p>
            <a:r>
              <a:rPr lang="cs-CZ" dirty="0" err="1" smtClean="0"/>
              <a:t>Blogs</a:t>
            </a:r>
            <a:r>
              <a:rPr lang="cs-CZ" dirty="0" smtClean="0"/>
              <a:t>, </a:t>
            </a:r>
            <a:r>
              <a:rPr lang="cs-CZ" dirty="0" err="1" smtClean="0"/>
              <a:t>diaries</a:t>
            </a:r>
            <a:r>
              <a:rPr lang="cs-CZ" dirty="0" smtClean="0"/>
              <a:t>, </a:t>
            </a:r>
            <a:r>
              <a:rPr lang="cs-CZ" dirty="0" err="1" smtClean="0"/>
              <a:t>photos</a:t>
            </a:r>
            <a:r>
              <a:rPr lang="cs-CZ" dirty="0" smtClean="0"/>
              <a:t>, listen to music</a:t>
            </a:r>
          </a:p>
          <a:p>
            <a:r>
              <a:rPr lang="cs-CZ" dirty="0" smtClean="0"/>
              <a:t>Březen 2011 – 400 </a:t>
            </a:r>
            <a:r>
              <a:rPr lang="cs-CZ" smtClean="0"/>
              <a:t>mil. uživatelů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Live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2005, Microsoft</a:t>
            </a:r>
          </a:p>
          <a:p>
            <a:r>
              <a:rPr lang="cs-CZ" dirty="0" smtClean="0"/>
              <a:t>330 mil uživatelů (2011)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YouTube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min / 60 hodin videí</a:t>
            </a:r>
          </a:p>
          <a:p>
            <a:r>
              <a:rPr lang="cs-CZ" dirty="0" smtClean="0"/>
              <a:t>Sledovanost</a:t>
            </a:r>
          </a:p>
          <a:p>
            <a:pPr lvl="1"/>
            <a:r>
              <a:rPr lang="cs-CZ" dirty="0" smtClean="0"/>
              <a:t>Měsíc – 3 miliardy hodin</a:t>
            </a:r>
          </a:p>
          <a:p>
            <a:pPr lvl="1"/>
            <a:r>
              <a:rPr lang="cs-CZ" dirty="0" smtClean="0"/>
              <a:t>Denně – 4 miliardy videí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Skype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Peer-to-peer &amp; </a:t>
            </a:r>
            <a:r>
              <a:rPr lang="cs-CZ" dirty="0" err="1" smtClean="0"/>
              <a:t>client</a:t>
            </a:r>
            <a:r>
              <a:rPr lang="cs-CZ" dirty="0" smtClean="0"/>
              <a:t>-server</a:t>
            </a:r>
          </a:p>
          <a:p>
            <a:r>
              <a:rPr lang="cs-CZ" dirty="0" smtClean="0"/>
              <a:t>2003</a:t>
            </a:r>
          </a:p>
          <a:p>
            <a:r>
              <a:rPr lang="cs-CZ" dirty="0" smtClean="0"/>
              <a:t>2011 Microsoft</a:t>
            </a:r>
          </a:p>
          <a:p>
            <a:r>
              <a:rPr lang="cs-CZ" dirty="0" smtClean="0"/>
              <a:t>2011 – 600 mil. Už.</a:t>
            </a:r>
          </a:p>
          <a:p>
            <a:r>
              <a:rPr lang="cs-CZ" dirty="0" smtClean="0"/>
              <a:t>Leden 2011 – 27 mil. Komunikujících uživatelů on-line</a:t>
            </a:r>
          </a:p>
          <a:p>
            <a:r>
              <a:rPr lang="cs-CZ" dirty="0" smtClean="0"/>
              <a:t>Proprietární </a:t>
            </a:r>
            <a:r>
              <a:rPr lang="cs-CZ" dirty="0" err="1" smtClean="0"/>
              <a:t>Skype</a:t>
            </a:r>
            <a:r>
              <a:rPr lang="cs-CZ" dirty="0" smtClean="0"/>
              <a:t> protokol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Nejznámější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Facebook</a:t>
            </a:r>
            <a:r>
              <a:rPr lang="cs-CZ" dirty="0" smtClean="0"/>
              <a:t> (2004)</a:t>
            </a:r>
          </a:p>
          <a:p>
            <a:r>
              <a:rPr lang="cs-CZ" dirty="0" err="1" smtClean="0"/>
              <a:t>Tencent</a:t>
            </a:r>
            <a:r>
              <a:rPr lang="cs-CZ" dirty="0" smtClean="0"/>
              <a:t> QQ – Čína</a:t>
            </a:r>
          </a:p>
          <a:p>
            <a:r>
              <a:rPr lang="cs-CZ" dirty="0" err="1" smtClean="0"/>
              <a:t>Google</a:t>
            </a:r>
            <a:r>
              <a:rPr lang="cs-CZ" dirty="0" smtClean="0"/>
              <a:t>+ (2011)</a:t>
            </a:r>
          </a:p>
          <a:p>
            <a:r>
              <a:rPr lang="cs-CZ" dirty="0" err="1" smtClean="0"/>
              <a:t>Qzone</a:t>
            </a:r>
            <a:endParaRPr lang="cs-CZ" dirty="0" smtClean="0"/>
          </a:p>
          <a:p>
            <a:r>
              <a:rPr lang="cs-CZ" dirty="0" err="1" smtClean="0"/>
              <a:t>Skype</a:t>
            </a:r>
            <a:endParaRPr lang="cs-CZ" dirty="0" smtClean="0"/>
          </a:p>
          <a:p>
            <a:r>
              <a:rPr lang="cs-CZ" dirty="0" smtClean="0"/>
              <a:t>Windows Live</a:t>
            </a:r>
          </a:p>
          <a:p>
            <a:r>
              <a:rPr lang="cs-CZ" dirty="0" err="1" smtClean="0"/>
              <a:t>MySpace</a:t>
            </a:r>
            <a:r>
              <a:rPr lang="cs-CZ" dirty="0" smtClean="0"/>
              <a:t> (2003)</a:t>
            </a:r>
          </a:p>
          <a:p>
            <a:r>
              <a:rPr lang="cs-CZ" dirty="0" err="1" smtClean="0"/>
              <a:t>Twitter</a:t>
            </a:r>
            <a:r>
              <a:rPr lang="cs-CZ" dirty="0" smtClean="0"/>
              <a:t> (2006)</a:t>
            </a:r>
          </a:p>
          <a:p>
            <a:r>
              <a:rPr lang="cs-CZ" dirty="0" err="1" smtClean="0"/>
              <a:t>LinkedIn</a:t>
            </a:r>
            <a:r>
              <a:rPr lang="cs-CZ" dirty="0" smtClean="0"/>
              <a:t>(2003) – pracovní sociální síť</a:t>
            </a:r>
          </a:p>
          <a:p>
            <a:r>
              <a:rPr lang="cs-CZ" dirty="0" err="1" smtClean="0"/>
              <a:t>Flickr</a:t>
            </a:r>
            <a:r>
              <a:rPr lang="cs-CZ" dirty="0" smtClean="0"/>
              <a:t> (2004) – sdílení fotografií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uživatelů (duben 2013)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m-journal.cz/files/2013%20petr/duben/infografika%20CZ%20soc%20site/cr%20versus%20sv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7554659" cy="350899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7584" y="580526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http://www.m-</a:t>
            </a:r>
            <a:r>
              <a:rPr lang="cs-CZ" sz="1400" dirty="0" err="1" smtClean="0"/>
              <a:t>journal.cz</a:t>
            </a:r>
            <a:r>
              <a:rPr lang="cs-CZ" sz="1400" dirty="0" smtClean="0"/>
              <a:t>/</a:t>
            </a:r>
            <a:r>
              <a:rPr lang="cs-CZ" sz="1400" dirty="0" err="1" smtClean="0"/>
              <a:t>cs</a:t>
            </a:r>
            <a:r>
              <a:rPr lang="cs-CZ" sz="1400" dirty="0" smtClean="0"/>
              <a:t>/internet/</a:t>
            </a:r>
            <a:r>
              <a:rPr lang="cs-CZ" sz="1400" dirty="0" err="1" smtClean="0"/>
              <a:t>socialni</a:t>
            </a:r>
            <a:r>
              <a:rPr lang="cs-CZ" sz="1400" dirty="0" smtClean="0"/>
              <a:t>-</a:t>
            </a:r>
            <a:r>
              <a:rPr lang="cs-CZ" sz="1400" dirty="0" err="1" smtClean="0"/>
              <a:t>site</a:t>
            </a:r>
            <a:r>
              <a:rPr lang="cs-CZ" sz="1400" dirty="0" smtClean="0"/>
              <a:t>/</a:t>
            </a:r>
            <a:r>
              <a:rPr lang="cs-CZ" sz="1400" dirty="0" err="1" smtClean="0"/>
              <a:t>infografika</a:t>
            </a:r>
            <a:r>
              <a:rPr lang="cs-CZ" sz="1400" dirty="0" smtClean="0"/>
              <a:t>--</a:t>
            </a:r>
            <a:r>
              <a:rPr lang="cs-CZ" sz="1400" dirty="0" err="1" smtClean="0"/>
              <a:t>socialni</a:t>
            </a:r>
            <a:r>
              <a:rPr lang="cs-CZ" sz="1400" dirty="0" smtClean="0"/>
              <a:t>-</a:t>
            </a:r>
            <a:r>
              <a:rPr lang="cs-CZ" sz="1400" dirty="0" err="1" smtClean="0"/>
              <a:t>site</a:t>
            </a:r>
            <a:r>
              <a:rPr lang="cs-CZ" sz="1400" dirty="0" smtClean="0"/>
              <a:t>-v-</a:t>
            </a:r>
            <a:r>
              <a:rPr lang="cs-CZ" sz="1400" dirty="0" err="1" smtClean="0"/>
              <a:t>cesku</a:t>
            </a:r>
            <a:r>
              <a:rPr lang="cs-CZ" sz="1400" dirty="0" smtClean="0"/>
              <a:t>__s416x9788.html</a:t>
            </a:r>
            <a:endParaRPr lang="cs-CZ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Sítě jako nástroj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Facebook</a:t>
            </a:r>
            <a:r>
              <a:rPr lang="cs-CZ" dirty="0" smtClean="0"/>
              <a:t> – 70 % firem</a:t>
            </a:r>
          </a:p>
          <a:p>
            <a:r>
              <a:rPr lang="cs-CZ" dirty="0" err="1" smtClean="0"/>
              <a:t>Twitter</a:t>
            </a:r>
            <a:r>
              <a:rPr lang="cs-CZ" dirty="0" smtClean="0"/>
              <a:t> – 59 % firem</a:t>
            </a:r>
          </a:p>
          <a:p>
            <a:r>
              <a:rPr lang="cs-CZ" dirty="0" err="1" smtClean="0"/>
              <a:t>YouTube</a:t>
            </a:r>
            <a:r>
              <a:rPr lang="cs-CZ" dirty="0" smtClean="0"/>
              <a:t> – 33 % firem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sz="2000" dirty="0" err="1" smtClean="0"/>
              <a:t>zdroj</a:t>
            </a:r>
            <a:r>
              <a:rPr lang="en-US" sz="2000" dirty="0" smtClean="0"/>
              <a:t>: The Growth of Social Media, Social Jumpstart, The B2B Lead Generation Manifesto</a:t>
            </a:r>
            <a:r>
              <a:rPr lang="cs-CZ" sz="2000" dirty="0" smtClean="0"/>
              <a:t>, duben 2013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Twitter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Mikroblogovací</a:t>
            </a:r>
            <a:r>
              <a:rPr lang="cs-CZ" dirty="0" smtClean="0"/>
              <a:t> služba, </a:t>
            </a:r>
            <a:r>
              <a:rPr lang="cs-CZ" dirty="0" err="1" smtClean="0"/>
              <a:t>tweety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http://twitter.com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following</a:t>
            </a:r>
            <a:r>
              <a:rPr lang="cs-CZ" dirty="0" smtClean="0"/>
              <a:t>“ – sledování příspěvků</a:t>
            </a:r>
          </a:p>
          <a:p>
            <a:r>
              <a:rPr lang="cs-CZ" dirty="0" err="1" smtClean="0"/>
              <a:t>Followers</a:t>
            </a:r>
            <a:r>
              <a:rPr lang="cs-CZ" dirty="0" smtClean="0"/>
              <a:t> lze blokovat</a:t>
            </a:r>
          </a:p>
          <a:p>
            <a:r>
              <a:rPr lang="cs-CZ" dirty="0" smtClean="0"/>
              <a:t>zdarma</a:t>
            </a:r>
            <a:endParaRPr lang="cs-CZ" dirty="0"/>
          </a:p>
        </p:txBody>
      </p:sp>
      <p:pic>
        <p:nvPicPr>
          <p:cNvPr id="19458" name="Picture 2" descr="http://upload.wikimedia.org/wikipedia/en/thumb/9/9f/Twitter_bird_logo_2012.svg/120px-Twitter_bird_logo_2012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293096"/>
            <a:ext cx="1143000" cy="923925"/>
          </a:xfrm>
          <a:prstGeom prst="rect">
            <a:avLst/>
          </a:prstGeom>
          <a:noFill/>
        </p:spPr>
      </p:pic>
      <p:pic>
        <p:nvPicPr>
          <p:cNvPr id="19462" name="Picture 6" descr="http://upload.wikimedia.org/wikipedia/en/thumb/4/47/Twitter_2010_logo_-_from_Commons.svg/120px-Twitter_2010_logo_-_from_Commons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301208"/>
            <a:ext cx="1143000" cy="20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Twitter</a:t>
            </a:r>
            <a:r>
              <a:rPr lang="cs-CZ" dirty="0" smtClean="0"/>
              <a:t> -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zprávy maximálně 140 znaků</a:t>
            </a:r>
          </a:p>
          <a:p>
            <a:r>
              <a:rPr lang="cs-CZ" dirty="0" smtClean="0"/>
              <a:t>Nelze zvolit komu je zpráva doručena</a:t>
            </a:r>
          </a:p>
          <a:p>
            <a:r>
              <a:rPr lang="cs-CZ" dirty="0" smtClean="0"/>
              <a:t>Krátká životnost </a:t>
            </a:r>
            <a:r>
              <a:rPr lang="cs-CZ" dirty="0" err="1" smtClean="0"/>
              <a:t>tweetů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Informování (přátel, zákazníků, veřejnosti…)</a:t>
            </a:r>
          </a:p>
          <a:p>
            <a:r>
              <a:rPr lang="cs-CZ" dirty="0" smtClean="0"/>
              <a:t>Sledování událostí</a:t>
            </a:r>
          </a:p>
          <a:p>
            <a:r>
              <a:rPr lang="cs-CZ" dirty="0" smtClean="0"/>
              <a:t>Analytické nástroje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ve firemní sféře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one2one komunikaci</a:t>
            </a:r>
          </a:p>
          <a:p>
            <a:r>
              <a:rPr lang="cs-CZ" dirty="0" smtClean="0"/>
              <a:t>Alternativní komunikační kanál – je možná zpětná vazba v podobě </a:t>
            </a:r>
            <a:r>
              <a:rPr lang="cs-CZ" dirty="0" err="1" smtClean="0"/>
              <a:t>retweet</a:t>
            </a:r>
            <a:r>
              <a:rPr lang="cs-CZ" dirty="0" smtClean="0"/>
              <a:t> nebo 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endParaRPr lang="cs-CZ" dirty="0" smtClean="0"/>
          </a:p>
          <a:p>
            <a:r>
              <a:rPr lang="cs-CZ" dirty="0" smtClean="0"/>
              <a:t>Nástroj pro </a:t>
            </a:r>
            <a:r>
              <a:rPr lang="cs-CZ" dirty="0" err="1" smtClean="0"/>
              <a:t>social</a:t>
            </a:r>
            <a:r>
              <a:rPr lang="cs-CZ" dirty="0" smtClean="0"/>
              <a:t> media monitoring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http://search.twitter.com</a:t>
            </a:r>
            <a:endParaRPr lang="cs-CZ" dirty="0" smtClean="0"/>
          </a:p>
          <a:p>
            <a:r>
              <a:rPr lang="cs-CZ" dirty="0" smtClean="0"/>
              <a:t>Budování značky, podpora jména firmy</a:t>
            </a: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23427d8a725826adad8c81745327cd03b527b3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688</Words>
  <Application>Microsoft Office PowerPoint</Application>
  <PresentationFormat>Předvádění na obrazovce (4:3)</PresentationFormat>
  <Paragraphs>154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Systémová integrace Sociální sítě</vt:lpstr>
      <vt:lpstr>Sociální sítě</vt:lpstr>
      <vt:lpstr>Nejznámější sítě</vt:lpstr>
      <vt:lpstr>Počet uživatelů (duben 2013)</vt:lpstr>
      <vt:lpstr>Sítě jako nástroj marketingu</vt:lpstr>
      <vt:lpstr>Twitter</vt:lpstr>
      <vt:lpstr>Twitter - omezení</vt:lpstr>
      <vt:lpstr>Využití</vt:lpstr>
      <vt:lpstr>Využití ve firemní sféře</vt:lpstr>
      <vt:lpstr>Twitter</vt:lpstr>
      <vt:lpstr>Facebook</vt:lpstr>
      <vt:lpstr>Facebook technicky</vt:lpstr>
      <vt:lpstr>Facebook pro firemní účely</vt:lpstr>
      <vt:lpstr>Využití sociálních sítí</vt:lpstr>
      <vt:lpstr>Marketing</vt:lpstr>
      <vt:lpstr>Marketing na sociálních sítích</vt:lpstr>
      <vt:lpstr>Analýza sociálních sítí</vt:lpstr>
      <vt:lpstr>Cíl horizontální analýzy</vt:lpstr>
      <vt:lpstr>Prezentace aplikace PowerPoint</vt:lpstr>
      <vt:lpstr>Sentiment Analysis</vt:lpstr>
      <vt:lpstr>Bezpečnost</vt:lpstr>
      <vt:lpstr>Flickr</vt:lpstr>
      <vt:lpstr>Tencent QQ</vt:lpstr>
      <vt:lpstr>Qzone</vt:lpstr>
      <vt:lpstr>Windows Live</vt:lpstr>
      <vt:lpstr>YouTube</vt:lpstr>
      <vt:lpstr>Skype</vt:lpstr>
    </vt:vector>
  </TitlesOfParts>
  <Company>VŠB TU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uzivatel</cp:lastModifiedBy>
  <cp:revision>84</cp:revision>
  <dcterms:created xsi:type="dcterms:W3CDTF">2009-08-26T07:52:45Z</dcterms:created>
  <dcterms:modified xsi:type="dcterms:W3CDTF">2014-12-08T10:42:31Z</dcterms:modified>
</cp:coreProperties>
</file>